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056" r:id="rId4"/>
    <p:sldId id="2057" r:id="rId5"/>
    <p:sldId id="20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8" autoAdjust="0"/>
    <p:restoredTop sz="94660"/>
  </p:normalViewPr>
  <p:slideViewPr>
    <p:cSldViewPr snapToGrid="0">
      <p:cViewPr varScale="1">
        <p:scale>
          <a:sx n="68" d="100"/>
          <a:sy n="68" d="100"/>
        </p:scale>
        <p:origin x="5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830-301E-45D2-B0D8-C0604E6A6A85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83341-B609-4744-ADA1-F5A405D7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048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830-301E-45D2-B0D8-C0604E6A6A85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83341-B609-4744-ADA1-F5A405D7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298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830-301E-45D2-B0D8-C0604E6A6A85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83341-B609-4744-ADA1-F5A405D7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6440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l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88FF530-691A-5B4D-8518-1C186ECCDF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l="27638" t="55283" b="19528"/>
          <a:stretch>
            <a:fillRect/>
          </a:stretch>
        </p:blipFill>
        <p:spPr>
          <a:xfrm>
            <a:off x="0" y="4464424"/>
            <a:ext cx="12192000" cy="2393576"/>
          </a:xfrm>
          <a:custGeom>
            <a:avLst/>
            <a:gdLst>
              <a:gd name="connsiteX0" fmla="*/ 0 w 12192000"/>
              <a:gd name="connsiteY0" fmla="*/ 0 h 2393576"/>
              <a:gd name="connsiteX1" fmla="*/ 12192000 w 12192000"/>
              <a:gd name="connsiteY1" fmla="*/ 0 h 2393576"/>
              <a:gd name="connsiteX2" fmla="*/ 12192000 w 12192000"/>
              <a:gd name="connsiteY2" fmla="*/ 2393576 h 2393576"/>
              <a:gd name="connsiteX3" fmla="*/ 0 w 12192000"/>
              <a:gd name="connsiteY3" fmla="*/ 2393576 h 2393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2393576">
                <a:moveTo>
                  <a:pt x="0" y="0"/>
                </a:moveTo>
                <a:lnTo>
                  <a:pt x="12192000" y="0"/>
                </a:lnTo>
                <a:lnTo>
                  <a:pt x="12192000" y="2393576"/>
                </a:lnTo>
                <a:lnTo>
                  <a:pt x="0" y="2393576"/>
                </a:lnTo>
                <a:close/>
              </a:path>
            </a:pathLst>
          </a:custGeom>
        </p:spPr>
      </p:pic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55F87788-73A9-1248-8D55-EE9D58105C57}"/>
              </a:ext>
            </a:extLst>
          </p:cNvPr>
          <p:cNvSpPr>
            <a:spLocks noGrp="1" noChangeAspect="1"/>
          </p:cNvSpPr>
          <p:nvPr>
            <p:ph type="pic" sz="quarter" idx="14"/>
          </p:nvPr>
        </p:nvSpPr>
        <p:spPr>
          <a:xfrm>
            <a:off x="1149269" y="744607"/>
            <a:ext cx="3917406" cy="3917408"/>
          </a:xfrm>
          <a:prstGeom prst="diamond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 wrap="square">
            <a:noAutofit/>
          </a:bodyPr>
          <a:lstStyle>
            <a:lvl1pPr marL="0" indent="0">
              <a:buNone/>
              <a:defRPr sz="1200" b="0" i="0">
                <a:ln>
                  <a:noFill/>
                </a:ln>
                <a:solidFill>
                  <a:schemeClr val="tx2"/>
                </a:solidFill>
                <a:latin typeface="Domine" panose="02040503040403060204" pitchFamily="18" charset="0"/>
                <a:ea typeface="Roboto Regular" charset="0"/>
                <a:cs typeface="Abhaya Libre" panose="02000603000000000000" pitchFamily="2" charset="77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4938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830-301E-45D2-B0D8-C0604E6A6A85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83341-B609-4744-ADA1-F5A405D7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37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830-301E-45D2-B0D8-C0604E6A6A85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83341-B609-4744-ADA1-F5A405D7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851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830-301E-45D2-B0D8-C0604E6A6A85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83341-B609-4744-ADA1-F5A405D7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272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830-301E-45D2-B0D8-C0604E6A6A85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83341-B609-4744-ADA1-F5A405D7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685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830-301E-45D2-B0D8-C0604E6A6A85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83341-B609-4744-ADA1-F5A405D7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660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830-301E-45D2-B0D8-C0604E6A6A85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83341-B609-4744-ADA1-F5A405D7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64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830-301E-45D2-B0D8-C0604E6A6A85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83341-B609-4744-ADA1-F5A405D7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152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830-301E-45D2-B0D8-C0604E6A6A85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83341-B609-4744-ADA1-F5A405D7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145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0A830-301E-45D2-B0D8-C0604E6A6A85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83341-B609-4744-ADA1-F5A405D7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762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9536" y="890658"/>
            <a:ext cx="8496944" cy="1728191"/>
          </a:xfrm>
        </p:spPr>
        <p:txBody>
          <a:bodyPr>
            <a:normAutofit/>
          </a:bodyPr>
          <a:lstStyle/>
          <a:p>
            <a:r>
              <a:rPr lang="en-AU" sz="3000" b="1" dirty="0">
                <a:latin typeface="Times New Roman" panose="02020603050405020304" pitchFamily="18" charset="0"/>
                <a:cs typeface="Times New Roman" pitchFamily="18" charset="0"/>
              </a:rPr>
              <a:t>Môn: Anh </a:t>
            </a:r>
            <a:r>
              <a:rPr lang="en-AU" sz="3000" b="1" dirty="0" err="1">
                <a:latin typeface="Times New Roman" panose="02020603050405020304" pitchFamily="18" charset="0"/>
                <a:cs typeface="Times New Roman" pitchFamily="18" charset="0"/>
              </a:rPr>
              <a:t>Văn</a:t>
            </a:r>
            <a:r>
              <a:rPr lang="en-AU" sz="3000" b="1" dirty="0">
                <a:latin typeface="Times New Roman" panose="02020603050405020304" pitchFamily="18" charset="0"/>
                <a:cs typeface="Times New Roman" pitchFamily="18" charset="0"/>
              </a:rPr>
              <a:t> – </a:t>
            </a:r>
            <a:r>
              <a:rPr lang="en-AU" sz="3000" b="1" dirty="0" err="1">
                <a:latin typeface="Times New Roman" panose="02020603050405020304" pitchFamily="18" charset="0"/>
                <a:cs typeface="Times New Roman" pitchFamily="18" charset="0"/>
              </a:rPr>
              <a:t>Lớp</a:t>
            </a:r>
            <a:r>
              <a:rPr lang="en-AU" sz="3000" b="1" dirty="0">
                <a:latin typeface="Times New Roman" panose="02020603050405020304" pitchFamily="18" charset="0"/>
                <a:cs typeface="Times New Roman" pitchFamily="18" charset="0"/>
              </a:rPr>
              <a:t>: 6</a:t>
            </a:r>
            <a:br>
              <a:rPr lang="en-AU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AU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STARTER UNIT </a:t>
            </a:r>
            <a:br>
              <a:rPr lang="en-AU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AU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Lesson 5: </a:t>
            </a:r>
            <a:r>
              <a:rPr lang="en-A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Vocabulary Basic adjective</a:t>
            </a:r>
            <a:r>
              <a:rPr lang="en-US" sz="2800" dirty="0">
                <a:latin typeface="Arial Rounded MT Bold" panose="020F0704030504030204" pitchFamily="34" charset="0"/>
              </a:rPr>
              <a:t>  </a:t>
            </a:r>
            <a:br>
              <a:rPr lang="en-US" sz="2800" dirty="0">
                <a:latin typeface="Arial Rounded MT Bold" panose="020F0704030504030204" pitchFamily="34" charset="0"/>
              </a:rPr>
            </a:br>
            <a:endParaRPr lang="en-A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063552" y="188640"/>
            <a:ext cx="8208912" cy="504056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HƯỚNG DẪN CHUẨN BỊ BÀI HỌC</a:t>
            </a:r>
            <a:endParaRPr lang="en-US" sz="3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18364839-AFB0-4E0A-8631-1801C70D46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4911" y="2816811"/>
            <a:ext cx="10114959" cy="3744417"/>
          </a:xfrm>
        </p:spPr>
        <p:txBody>
          <a:bodyPr>
            <a:normAutofit/>
          </a:bodyPr>
          <a:lstStyle/>
          <a:p>
            <a:pPr marL="457200" indent="-457200" algn="l">
              <a:buFont typeface="Wingdings" pitchFamily="2" charset="2"/>
              <a:buChar char="v"/>
            </a:pPr>
            <a:r>
              <a:rPr lang="en-AU" sz="2800" b="1" dirty="0">
                <a:latin typeface="Times New Roman" panose="02020603050405020304" pitchFamily="18" charset="0"/>
                <a:cs typeface="Times New Roman" pitchFamily="18" charset="0"/>
              </a:rPr>
              <a:t>HỌC SINH THỰC HIỆN  CÁC YÊU CẦU SAU:</a:t>
            </a:r>
          </a:p>
          <a:p>
            <a:pPr marL="457200" indent="-457200" algn="l">
              <a:buFont typeface="Wingdings" pitchFamily="2" charset="2"/>
              <a:buChar char="v"/>
            </a:pPr>
            <a:endParaRPr lang="en-AU" sz="2800" b="1" dirty="0">
              <a:latin typeface="Times New Roman" panose="02020603050405020304" pitchFamily="18" charset="0"/>
              <a:cs typeface="Times New Roman" pitchFamily="18" charset="0"/>
            </a:endParaRPr>
          </a:p>
          <a:p>
            <a:pPr marL="514350" indent="-514350" algn="l">
              <a:buAutoNum type="arabicPeriod"/>
            </a:pPr>
            <a:r>
              <a:rPr lang="en-A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A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SGK </a:t>
            </a:r>
            <a:r>
              <a:rPr lang="en-A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A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ử </a:t>
            </a:r>
            <a:r>
              <a:rPr lang="en-A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A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A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A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1 , 2, 3, 4</a:t>
            </a:r>
          </a:p>
          <a:p>
            <a:pPr marL="514350" indent="-514350" algn="l">
              <a:buAutoNum type="arabicPeriod"/>
            </a:pPr>
            <a:r>
              <a:rPr lang="en-A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A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A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A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A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A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A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ừ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1,2,3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endParaRPr lang="en-A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A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indent="-514350" algn="l">
              <a:buAutoNum type="arabicPeriod"/>
            </a:pPr>
            <a:endParaRPr lang="en-A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850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TextBox 234">
            <a:extLst>
              <a:ext uri="{FF2B5EF4-FFF2-40B4-BE49-F238E27FC236}">
                <a16:creationId xmlns:a16="http://schemas.microsoft.com/office/drawing/2014/main" id="{B496D8D1-D5C8-5140-87BB-096E09CEC541}"/>
              </a:ext>
            </a:extLst>
          </p:cNvPr>
          <p:cNvSpPr txBox="1"/>
          <p:nvPr/>
        </p:nvSpPr>
        <p:spPr>
          <a:xfrm>
            <a:off x="1859797" y="94927"/>
            <a:ext cx="83021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STARTER UNIT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49B1F13-D291-49FA-ACEF-B5CDC09DA2F9}"/>
              </a:ext>
            </a:extLst>
          </p:cNvPr>
          <p:cNvSpPr/>
          <p:nvPr/>
        </p:nvSpPr>
        <p:spPr>
          <a:xfrm>
            <a:off x="2642940" y="1418366"/>
            <a:ext cx="6906121" cy="286232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cap="none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Lesson 5</a:t>
            </a:r>
          </a:p>
          <a:p>
            <a:pPr algn="ctr"/>
            <a:r>
              <a:rPr lang="en-US" sz="5400" b="1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Vocabulary</a:t>
            </a:r>
          </a:p>
          <a:p>
            <a:pPr algn="ctr"/>
            <a:r>
              <a:rPr lang="en-US" sz="6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Basic adjectives</a:t>
            </a:r>
          </a:p>
        </p:txBody>
      </p:sp>
    </p:spTree>
    <p:extLst>
      <p:ext uri="{BB962C8B-B14F-4D97-AF65-F5344CB8AC3E}">
        <p14:creationId xmlns:p14="http://schemas.microsoft.com/office/powerpoint/2010/main" val="472338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610600" y="4305330"/>
            <a:ext cx="3172663" cy="8309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noun</a:t>
            </a:r>
          </a:p>
        </p:txBody>
      </p:sp>
      <p:sp>
        <p:nvSpPr>
          <p:cNvPr id="5" name="Oval 4"/>
          <p:cNvSpPr/>
          <p:nvPr/>
        </p:nvSpPr>
        <p:spPr>
          <a:xfrm>
            <a:off x="3893059" y="516671"/>
            <a:ext cx="3841241" cy="30065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Position of Adjective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7143750" y="3171064"/>
            <a:ext cx="792224" cy="470879"/>
          </a:xfrm>
          <a:prstGeom prst="straightConnector1">
            <a:avLst/>
          </a:prstGeom>
          <a:ln w="762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8409680" y="3370777"/>
            <a:ext cx="357450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i="1" dirty="0">
                <a:solidFill>
                  <a:srgbClr val="7030A0"/>
                </a:solidFill>
                <a:latin typeface="+mj-lt"/>
              </a:rPr>
              <a:t>before Noun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15952" y="3180278"/>
            <a:ext cx="302589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i="1" dirty="0">
                <a:solidFill>
                  <a:srgbClr val="7030A0"/>
                </a:solidFill>
                <a:latin typeface="+mj-lt"/>
              </a:rPr>
              <a:t>after to be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76075" y="4305330"/>
            <a:ext cx="2964273" cy="8309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be +Adj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3691385" y="3257622"/>
            <a:ext cx="891503" cy="531111"/>
          </a:xfrm>
          <a:prstGeom prst="straightConnector1">
            <a:avLst/>
          </a:prstGeom>
          <a:ln w="762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290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/>
      <p:bldP spid="14" grpId="0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0"/>
            <a:ext cx="12192000" cy="1095911"/>
            <a:chOff x="0" y="0"/>
            <a:chExt cx="12192000" cy="1095911"/>
          </a:xfrm>
        </p:grpSpPr>
        <p:sp>
          <p:nvSpPr>
            <p:cNvPr id="2" name="Rectangle 1"/>
            <p:cNvSpPr/>
            <p:nvPr/>
          </p:nvSpPr>
          <p:spPr>
            <a:xfrm>
              <a:off x="0" y="0"/>
              <a:ext cx="12192000" cy="109591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Oval 57">
              <a:extLst>
                <a:ext uri="{FF2B5EF4-FFF2-40B4-BE49-F238E27FC236}">
                  <a16:creationId xmlns:a16="http://schemas.microsoft.com/office/drawing/2014/main" id="{990A5F33-98FD-414C-8E10-FE5DA61ADA67}"/>
                </a:ext>
              </a:extLst>
            </p:cNvPr>
            <p:cNvSpPr/>
            <p:nvPr/>
          </p:nvSpPr>
          <p:spPr>
            <a:xfrm>
              <a:off x="564980" y="311024"/>
              <a:ext cx="468000" cy="468000"/>
            </a:xfrm>
            <a:prstGeom prst="ellipse">
              <a:avLst/>
            </a:prstGeom>
            <a:solidFill>
              <a:schemeClr val="accent5"/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1284889" y="160304"/>
              <a:ext cx="8527647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en-US" sz="4400" dirty="0">
                  <a:solidFill>
                    <a:srgbClr val="F3F3F3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Exercise 1 – Matching </a:t>
              </a:r>
            </a:p>
          </p:txBody>
        </p:sp>
      </p:grp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862537" y="1010038"/>
          <a:ext cx="7372350" cy="585216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686175">
                  <a:extLst>
                    <a:ext uri="{9D8B030D-6E8A-4147-A177-3AD203B41FA5}">
                      <a16:colId xmlns:a16="http://schemas.microsoft.com/office/drawing/2014/main" val="3382433280"/>
                    </a:ext>
                  </a:extLst>
                </a:gridCol>
                <a:gridCol w="3686175">
                  <a:extLst>
                    <a:ext uri="{9D8B030D-6E8A-4147-A177-3AD203B41FA5}">
                      <a16:colId xmlns:a16="http://schemas.microsoft.com/office/drawing/2014/main" val="2720877129"/>
                    </a:ext>
                  </a:extLst>
                </a:gridCol>
              </a:tblGrid>
              <a:tr h="720994">
                <a:tc>
                  <a:txBody>
                    <a:bodyPr/>
                    <a:lstStyle/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en-US" sz="4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200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7554615"/>
                  </a:ext>
                </a:extLst>
              </a:tr>
              <a:tr h="720994">
                <a:tc>
                  <a:txBody>
                    <a:bodyPr/>
                    <a:lstStyle/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en-US" sz="4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200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6443680"/>
                  </a:ext>
                </a:extLst>
              </a:tr>
              <a:tr h="720994">
                <a:tc>
                  <a:txBody>
                    <a:bodyPr/>
                    <a:lstStyle/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en-US" sz="4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200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5390738"/>
                  </a:ext>
                </a:extLst>
              </a:tr>
              <a:tr h="720994">
                <a:tc>
                  <a:txBody>
                    <a:bodyPr/>
                    <a:lstStyle/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en-US" sz="4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200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966308"/>
                  </a:ext>
                </a:extLst>
              </a:tr>
              <a:tr h="720994">
                <a:tc>
                  <a:txBody>
                    <a:bodyPr/>
                    <a:lstStyle/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en-US" sz="4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expensive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200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462195"/>
                  </a:ext>
                </a:extLst>
              </a:tr>
              <a:tr h="720994">
                <a:tc>
                  <a:txBody>
                    <a:bodyPr/>
                    <a:lstStyle/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en-US" sz="4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small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200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5671886"/>
                  </a:ext>
                </a:extLst>
              </a:tr>
              <a:tr h="720994">
                <a:tc>
                  <a:txBody>
                    <a:bodyPr/>
                    <a:lstStyle/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en-US" sz="4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popular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200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61410"/>
                  </a:ext>
                </a:extLst>
              </a:tr>
              <a:tr h="720994">
                <a:tc>
                  <a:txBody>
                    <a:bodyPr/>
                    <a:lstStyle/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en-US" sz="4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interesting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200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753463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5548712" y="949033"/>
            <a:ext cx="2068195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horrible</a:t>
            </a:r>
          </a:p>
        </p:txBody>
      </p:sp>
      <p:sp>
        <p:nvSpPr>
          <p:cNvPr id="10" name="Rectangle 9"/>
          <p:cNvSpPr/>
          <p:nvPr/>
        </p:nvSpPr>
        <p:spPr>
          <a:xfrm>
            <a:off x="5548712" y="1745130"/>
            <a:ext cx="1112805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559772" y="2447702"/>
            <a:ext cx="1023037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fast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569253" y="3059668"/>
            <a:ext cx="1053494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bad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569253" y="3847624"/>
            <a:ext cx="1531188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cheap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569253" y="4616247"/>
            <a:ext cx="902811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big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569253" y="5369890"/>
            <a:ext cx="2610010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unpopular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578510" y="6084831"/>
            <a:ext cx="1710725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boring</a:t>
            </a:r>
          </a:p>
        </p:txBody>
      </p:sp>
    </p:spTree>
    <p:extLst>
      <p:ext uri="{BB962C8B-B14F-4D97-AF65-F5344CB8AC3E}">
        <p14:creationId xmlns:p14="http://schemas.microsoft.com/office/powerpoint/2010/main" val="3727254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  <p:bldP spid="16" grpId="0"/>
      <p:bldP spid="18" grpId="0"/>
      <p:bldP spid="20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lowchart: Display 13"/>
          <p:cNvSpPr/>
          <p:nvPr/>
        </p:nvSpPr>
        <p:spPr>
          <a:xfrm>
            <a:off x="1159501" y="1708458"/>
            <a:ext cx="4762328" cy="3016776"/>
          </a:xfrm>
          <a:prstGeom prst="flowChartDisplay">
            <a:avLst/>
          </a:prstGeom>
          <a:solidFill>
            <a:schemeClr val="accent2">
              <a:lumMod val="25000"/>
              <a:lumOff val="75000"/>
            </a:schemeClr>
          </a:solidFill>
          <a:ln>
            <a:solidFill>
              <a:schemeClr val="accent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659366" y="2016902"/>
            <a:ext cx="3784369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Adverbs </a:t>
            </a:r>
          </a:p>
          <a:p>
            <a:r>
              <a:rPr lang="en-US" sz="7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degree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6500405" y="2308622"/>
            <a:ext cx="988966" cy="623864"/>
          </a:xfrm>
          <a:prstGeom prst="straightConnector1">
            <a:avLst/>
          </a:prstGeom>
          <a:ln w="762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6500405" y="3171064"/>
            <a:ext cx="792224" cy="0"/>
          </a:xfrm>
          <a:prstGeom prst="straightConnector1">
            <a:avLst/>
          </a:prstGeom>
          <a:ln w="762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6500405" y="3664137"/>
            <a:ext cx="792224" cy="661089"/>
          </a:xfrm>
          <a:prstGeom prst="straightConnector1">
            <a:avLst/>
          </a:prstGeom>
          <a:ln w="762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911111" y="2463808"/>
            <a:ext cx="177484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very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788658" y="1078681"/>
            <a:ext cx="208262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quite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660418" y="3801904"/>
            <a:ext cx="233910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really</a:t>
            </a:r>
          </a:p>
        </p:txBody>
      </p:sp>
    </p:spTree>
    <p:extLst>
      <p:ext uri="{BB962C8B-B14F-4D97-AF65-F5344CB8AC3E}">
        <p14:creationId xmlns:p14="http://schemas.microsoft.com/office/powerpoint/2010/main" val="2886072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113</Words>
  <Application>Microsoft Office PowerPoint</Application>
  <PresentationFormat>Widescreen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7" baseType="lpstr">
      <vt:lpstr>맑은 고딕</vt:lpstr>
      <vt:lpstr>Abhaya Libre</vt:lpstr>
      <vt:lpstr>Arial</vt:lpstr>
      <vt:lpstr>Arial Black</vt:lpstr>
      <vt:lpstr>Arial Rounded MT Bold</vt:lpstr>
      <vt:lpstr>Calibri</vt:lpstr>
      <vt:lpstr>Calibri Light</vt:lpstr>
      <vt:lpstr>Domine</vt:lpstr>
      <vt:lpstr>Roboto Regular</vt:lpstr>
      <vt:lpstr>Times New Roman</vt:lpstr>
      <vt:lpstr>Wingdings</vt:lpstr>
      <vt:lpstr>Office Theme</vt:lpstr>
      <vt:lpstr>Môn: Anh Văn – Lớp: 6 STARTER UNIT  Lesson 5: Vocabulary Basic adjective  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Môn: Anh Văn – Lớp: 9 Unit 3: A TRIP TO THE COUNTRYSIDE Lesson 3: Read</dc:title>
  <dc:creator>Phương Thảo Trịnh</dc:creator>
  <cp:lastModifiedBy>Administrator</cp:lastModifiedBy>
  <cp:revision>7</cp:revision>
  <dcterms:created xsi:type="dcterms:W3CDTF">2021-08-30T03:31:27Z</dcterms:created>
  <dcterms:modified xsi:type="dcterms:W3CDTF">2021-09-10T14:20:02Z</dcterms:modified>
</cp:coreProperties>
</file>